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 background">
    <p:bg>
      <p:bgPr>
        <a:solidFill>
          <a:srgbClr val="2185C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219455" y="1600200"/>
            <a:ext cx="31368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3386403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Clr>
                <a:srgbClr val="2185C5"/>
              </a:buClr>
              <a:buSzPct val="1000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60" name="Shape 6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9.png"/><Relationship Id="rId6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464575" y="438700"/>
            <a:ext cx="64464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Finding References </a:t>
            </a:r>
            <a:br>
              <a:rPr lang="en"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4800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of Reputation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2185C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64575" y="5396200"/>
            <a:ext cx="6214800" cy="115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2185C5"/>
                </a:solidFill>
              </a:rPr>
              <a:t>Alberto Hideki Ueda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2185C5"/>
                </a:solidFill>
              </a:rPr>
              <a:t>ueda@dcc.ufmg.br</a:t>
            </a:r>
          </a:p>
        </p:txBody>
      </p:sp>
      <p:pic>
        <p:nvPicPr>
          <p:cNvPr descr="150710-content-marketing-that-stands-out-lg.jpg" id="80" name="Shape 8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697025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.png"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68925"/>
            <a:ext cx="7375575" cy="1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SA-sub-areas.png" id="86" name="Shape 86"/>
          <p:cNvPicPr preferRelativeResize="0"/>
          <p:nvPr/>
        </p:nvPicPr>
        <p:blipFill rotWithShape="1">
          <a:blip r:embed="rId3">
            <a:alphaModFix/>
          </a:blip>
          <a:srcRect b="0" l="18087" r="19904" t="11394"/>
          <a:stretch/>
        </p:blipFill>
        <p:spPr>
          <a:xfrm>
            <a:off x="886825" y="1470400"/>
            <a:ext cx="3297300" cy="46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523225" y="1600325"/>
            <a:ext cx="4281900" cy="45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677480"/>
              </a:buClr>
              <a:buSzPct val="100000"/>
              <a:buFont typeface="Lato"/>
              <a:buChar char="▷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 well Brazilian research groups are doing from the perspective of  sub-areas?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677480"/>
              </a:buClr>
              <a:buSzPct val="100000"/>
              <a:buFont typeface="Lato"/>
              <a:buChar char="▷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 to be fair with sub-areas with a low frequency of publications?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76350" y="274650"/>
            <a:ext cx="6462600" cy="86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185C5"/>
                </a:solidFill>
              </a:rPr>
              <a:t>Research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ir-cluster.png" id="93" name="Shape 93"/>
          <p:cNvPicPr preferRelativeResize="0"/>
          <p:nvPr/>
        </p:nvPicPr>
        <p:blipFill rotWithShape="1">
          <a:blip r:embed="rId3">
            <a:alphaModFix/>
          </a:blip>
          <a:srcRect b="0" l="238" r="248" t="2229"/>
          <a:stretch/>
        </p:blipFill>
        <p:spPr>
          <a:xfrm>
            <a:off x="1712312" y="1258674"/>
            <a:ext cx="5719375" cy="52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476350" y="274650"/>
            <a:ext cx="6462600" cy="86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185C5"/>
                </a:solidFill>
              </a:rPr>
              <a:t>A Clustering Approach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893700" y="1411600"/>
            <a:ext cx="7150500" cy="515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Microsoft Academic Graph </a:t>
            </a:r>
          </a:p>
          <a:p>
            <a:pPr indent="-2286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"/>
              <a:t>Dataset with 120M papers</a:t>
            </a:r>
          </a:p>
          <a:p>
            <a:pPr indent="-228600" lvl="1" marL="914400" rtl="0">
              <a:lnSpc>
                <a:spcPct val="100000"/>
              </a:lnSpc>
              <a:spcBef>
                <a:spcPts val="1200"/>
              </a:spcBef>
            </a:pPr>
            <a:r>
              <a:rPr lang="en"/>
              <a:t>Coverage analysis (BR, USA and Europe)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500"/>
              </a:spcBef>
            </a:pPr>
            <a:r>
              <a:rPr lang="en"/>
              <a:t>Experiments over P-score parameters</a:t>
            </a:r>
          </a:p>
          <a:p>
            <a:pPr indent="-228600" lvl="1" marL="914400" rtl="0">
              <a:spcBef>
                <a:spcPts val="1200"/>
              </a:spcBef>
            </a:pPr>
            <a:r>
              <a:rPr lang="en"/>
              <a:t>Varying how much reputation is propagated between different types of nodes</a:t>
            </a:r>
          </a:p>
          <a:p>
            <a:pPr indent="-228600" lvl="1" marL="914400" rtl="0">
              <a:spcBef>
                <a:spcPts val="1200"/>
              </a:spcBef>
            </a:pPr>
            <a:r>
              <a:rPr lang="en"/>
              <a:t>Goal: find the better configuration </a:t>
            </a:r>
            <a:r>
              <a:rPr lang="en"/>
              <a:t>of</a:t>
            </a:r>
            <a:r>
              <a:rPr lang="en"/>
              <a:t> the framework for rank venues by sub-areas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476350" y="274650"/>
            <a:ext cx="6462600" cy="86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185C5"/>
                </a:solidFill>
              </a:rPr>
              <a:t>Current 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nking-sigir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117"/>
            <a:ext cx="9143998" cy="588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n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99" y="197575"/>
            <a:ext cx="3971424" cy="365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n.png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00" y="197569"/>
            <a:ext cx="3779175" cy="326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ocom.png" id="112" name="Shape 112"/>
          <p:cNvPicPr preferRelativeResize="0"/>
          <p:nvPr/>
        </p:nvPicPr>
        <p:blipFill rotWithShape="1">
          <a:blip r:embed="rId5">
            <a:alphaModFix/>
          </a:blip>
          <a:srcRect b="1711" l="0" r="0" t="2658"/>
          <a:stretch/>
        </p:blipFill>
        <p:spPr>
          <a:xfrm>
            <a:off x="437662" y="3923400"/>
            <a:ext cx="3606500" cy="255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sdm.png"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451" y="3518850"/>
            <a:ext cx="3206825" cy="30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 amt="58999"/>
          </a:blip>
          <a:srcRect b="0" l="0" r="11590" t="0"/>
          <a:stretch/>
        </p:blipFill>
        <p:spPr>
          <a:xfrm>
            <a:off x="24" y="25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477100" y="4377825"/>
            <a:ext cx="5796000" cy="139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2185C5"/>
                </a:solidFill>
              </a:rPr>
              <a:t>Finding References </a:t>
            </a:r>
            <a:br>
              <a:rPr lang="en">
                <a:solidFill>
                  <a:srgbClr val="2185C5"/>
                </a:solidFill>
              </a:rPr>
            </a:br>
            <a:r>
              <a:rPr lang="en">
                <a:solidFill>
                  <a:srgbClr val="2185C5"/>
                </a:solidFill>
              </a:rPr>
              <a:t>of Reputation</a:t>
            </a:r>
          </a:p>
        </p:txBody>
      </p:sp>
      <p:sp>
        <p:nvSpPr>
          <p:cNvPr id="121" name="Shape 121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514494" y="5925825"/>
            <a:ext cx="1837799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